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Economica"/>
      <p:regular r:id="rId27"/>
      <p:bold r:id="rId28"/>
      <p:italic r:id="rId29"/>
      <p:boldItalic r:id="rId30"/>
    </p:embeddedFont>
    <p:embeddedFont>
      <p:font typeface="Bree Serif"/>
      <p:regular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Economica-bold.fntdata"/><Relationship Id="rId27" Type="http://schemas.openxmlformats.org/officeDocument/2006/relationships/font" Target="fonts/Economic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conomic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reeSerif-regular.fntdata"/><Relationship Id="rId30" Type="http://schemas.openxmlformats.org/officeDocument/2006/relationships/font" Target="fonts/Economica-boldItalic.fntdata"/><Relationship Id="rId11" Type="http://schemas.openxmlformats.org/officeDocument/2006/relationships/slide" Target="slides/slide7.xml"/><Relationship Id="rId33" Type="http://schemas.openxmlformats.org/officeDocument/2006/relationships/font" Target="fonts/OpenSans-bold.fntdata"/><Relationship Id="rId10" Type="http://schemas.openxmlformats.org/officeDocument/2006/relationships/slide" Target="slides/slide6.xml"/><Relationship Id="rId32" Type="http://schemas.openxmlformats.org/officeDocument/2006/relationships/font" Target="fonts/OpenSans-regular.fntdata"/><Relationship Id="rId13" Type="http://schemas.openxmlformats.org/officeDocument/2006/relationships/slide" Target="slides/slide9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34" Type="http://schemas.openxmlformats.org/officeDocument/2006/relationships/font" Target="fonts/OpenSans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Longest trip: 30,000 sec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Shortest: 60 sec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Log of differ observations, and took mid-50%, eliminating 1-2% of the data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Drop 8111 data, which is 3.5% of the data.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Adding other information to the datasets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much data on weather conditions outside of sunny/rainy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Heat map: mean trip duration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During the weekday, we have much more members than the short term pass holders.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However, during the weekend, the number of members drop dramatically, and the number of short term pass holders increase.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Long term mean: 9.8 min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Short term mean: 26.5 min; 12.6% went over 30 min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5.9 MPH vs 2.5 MPH,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order to get a better look into the distribution of stations and the popularity of routes, we made this map.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 can clearly identify the popular routes are mostly in the downtown Seattle area. The most popular ones are in blue.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Before making the map, we thought the university students use the bike share very often….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Most are in downtown seattle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Net score for each statiom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M: The popularity map is kind of messy. I wanna know more information about the station and the environment around them. Hence, I made this interactive map.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size and color of the dots represent the popularity of that station.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Short term members begin to pay after 30 minutes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Annual members start to pay after 45 minutes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Z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  <a:r>
              <a:rPr lang="en"/>
              <a:t>tation and weather datasets were relatively small compared to trip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K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Recorded data from mid-2014 to mid-2016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4.7 million riding time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1. </a:t>
            </a:r>
            <a:r>
              <a:rPr lang="en"/>
              <a:t>Duplicates: ~50,000 with all the same fields - that checks for accuracy in the data sets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2. Cconverted to datetime format and then extracted relevant information by adding more columns by day, month that allowed for easier for analysis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Merged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09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hyperlink" Target="https://miercat.shinyapps.io/python-finalproject/" TargetMode="External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Relationship Id="rId4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Bike Sharing in Seattle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 Beadles, Mier Chen, Katherine Qian, Zhiwei Zhang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We eliminated outliers in the trip duration set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4114174" cy="337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224" y="1294699"/>
            <a:ext cx="4156217" cy="33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272100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We developed two methods to calculate distance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03400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 API:</a:t>
            </a:r>
          </a:p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12-08 at 6.14.10 PM.pn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7511"/>
            <a:ext cx="3495798" cy="2626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8 at 6.17.57 PM.png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50" y="4417725"/>
            <a:ext cx="4289800" cy="461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8 at 8.02.47 PM.png"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224" y="1193953"/>
            <a:ext cx="3829074" cy="341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Analysis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Weather events are biased toward rain, sun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50" y="1491900"/>
            <a:ext cx="5163584" cy="31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100" y="1491900"/>
            <a:ext cx="4233875" cy="31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Ridership peaks in summer months of June, July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5" y="1272900"/>
            <a:ext cx="7554174" cy="3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Pass holders have a much more pronounced preference for summer months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24" y="1315075"/>
            <a:ext cx="7417150" cy="3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Rider demographics depend on day of the week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487" y="1424400"/>
            <a:ext cx="6845025" cy="33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/>
              <a:t>Rider demographics depend on time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imevsrider.png"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2873"/>
            <a:ext cx="9144000" cy="356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Pass holders are chronic tour-ers</a:t>
            </a:r>
          </a:p>
        </p:txBody>
      </p:sp>
      <p:pic>
        <p:nvPicPr>
          <p:cNvPr descr="C:\Users\sony\AppData\Local\Microsoft\Windows\INetCacheContent.Word\tripduration.png"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4424"/>
            <a:ext cx="4378824" cy="299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ony\AppData\Local\Microsoft\Windows\INetCacheContent.Word\speedbyuser.png" id="183" name="Shape 183"/>
          <p:cNvPicPr preferRelativeResize="0"/>
          <p:nvPr/>
        </p:nvPicPr>
        <p:blipFill rotWithShape="1">
          <a:blip r:embed="rId4">
            <a:alphaModFix/>
          </a:blip>
          <a:srcRect b="0" l="5244" r="4948" t="1826"/>
          <a:stretch/>
        </p:blipFill>
        <p:spPr>
          <a:xfrm>
            <a:off x="4508549" y="1492824"/>
            <a:ext cx="4514499" cy="29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543950" y="163525"/>
            <a:ext cx="2756100" cy="229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Downtown Seattle is a more popular route than the University</a:t>
            </a:r>
          </a:p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eattle_trips_id.png"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950" y="157950"/>
            <a:ext cx="5793092" cy="482757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1577825" y="3503550"/>
            <a:ext cx="1925700" cy="6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Downtown Seattle</a:t>
            </a:r>
          </a:p>
        </p:txBody>
      </p:sp>
      <p:sp>
        <p:nvSpPr>
          <p:cNvPr id="192" name="Shape 192"/>
          <p:cNvSpPr/>
          <p:nvPr/>
        </p:nvSpPr>
        <p:spPr>
          <a:xfrm>
            <a:off x="7441925" y="1130575"/>
            <a:ext cx="1540500" cy="571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UW, Seattle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70" name="Shape 70"/>
          <p:cNvSpPr/>
          <p:nvPr/>
        </p:nvSpPr>
        <p:spPr>
          <a:xfrm>
            <a:off x="1014800" y="1244175"/>
            <a:ext cx="2905500" cy="44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Introduction, guiding questions</a:t>
            </a:r>
          </a:p>
        </p:txBody>
      </p:sp>
      <p:sp>
        <p:nvSpPr>
          <p:cNvPr id="71" name="Shape 71"/>
          <p:cNvSpPr/>
          <p:nvPr/>
        </p:nvSpPr>
        <p:spPr>
          <a:xfrm>
            <a:off x="1556950" y="1976962"/>
            <a:ext cx="2905500" cy="44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Description of data</a:t>
            </a:r>
          </a:p>
        </p:txBody>
      </p:sp>
      <p:sp>
        <p:nvSpPr>
          <p:cNvPr id="72" name="Shape 72"/>
          <p:cNvSpPr/>
          <p:nvPr/>
        </p:nvSpPr>
        <p:spPr>
          <a:xfrm>
            <a:off x="2349325" y="2735725"/>
            <a:ext cx="2905500" cy="44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Data Cleaning</a:t>
            </a:r>
          </a:p>
        </p:txBody>
      </p:sp>
      <p:sp>
        <p:nvSpPr>
          <p:cNvPr id="73" name="Shape 73"/>
          <p:cNvSpPr/>
          <p:nvPr/>
        </p:nvSpPr>
        <p:spPr>
          <a:xfrm>
            <a:off x="3252925" y="3494475"/>
            <a:ext cx="2905500" cy="44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Data Analysis</a:t>
            </a:r>
          </a:p>
        </p:txBody>
      </p:sp>
      <p:sp>
        <p:nvSpPr>
          <p:cNvPr id="74" name="Shape 74"/>
          <p:cNvSpPr/>
          <p:nvPr/>
        </p:nvSpPr>
        <p:spPr>
          <a:xfrm>
            <a:off x="4529775" y="4154450"/>
            <a:ext cx="2905500" cy="44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Findings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152000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Bikes are unevenly picked up and dropped off across Seattle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00" y="1225225"/>
            <a:ext cx="3459025" cy="366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5924" l="2898" r="2053" t="10867"/>
          <a:stretch/>
        </p:blipFill>
        <p:spPr>
          <a:xfrm>
            <a:off x="4580925" y="1358675"/>
            <a:ext cx="4134349" cy="33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Pronto bikes may be able to capitalize on biker demographics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Charging fees before 30 minutes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Low elasticity? Competitors?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Concentrate upkeep, infrastructure on summer months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Change pricing structures for pass holders on weekends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Encourage more even distribution of bikes across Seattle: plan more regular bike transfers from highly-used to less-used.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Target Washington University students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Description of Data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350" y="236050"/>
            <a:ext cx="4270524" cy="43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23" y="2795474"/>
            <a:ext cx="1890026" cy="17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633625" y="1229975"/>
            <a:ext cx="34911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Char char="●"/>
            </a:pPr>
            <a:r>
              <a:rPr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Pronto Bike Share Program: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Economica"/>
              <a:buChar char="○"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Based in Seattle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Economica"/>
              <a:buChar char="○"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Annual member vs short-term pass holders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Economica"/>
              <a:buChar char="○"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30/45 minute fee structure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Economica"/>
              <a:ea typeface="Economica"/>
              <a:cs typeface="Economica"/>
              <a:sym typeface="Economic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Economica"/>
                <a:ea typeface="Economica"/>
                <a:cs typeface="Economica"/>
                <a:sym typeface="Economica"/>
              </a:rPr>
              <a:t>58 stations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Economica"/>
                <a:ea typeface="Economica"/>
                <a:cs typeface="Economica"/>
                <a:sym typeface="Economica"/>
              </a:rPr>
              <a:t>500 bikes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360300" y="236050"/>
            <a:ext cx="38637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latin typeface="Economica"/>
                <a:ea typeface="Economica"/>
                <a:cs typeface="Economica"/>
                <a:sym typeface="Economica"/>
              </a:rPr>
              <a:t>Our data is based on a bike sharing program in Seattle, WA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do our analysis, we worked from 3 data sets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225225"/>
            <a:ext cx="43473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</a:t>
            </a:r>
            <a:r>
              <a:rPr lang="en"/>
              <a:t>tation.csv: </a:t>
            </a:r>
            <a:r>
              <a:rPr lang="en" sz="1100"/>
              <a:t> [ “station_id” , “lat” , “long” , “name” 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trip.csv:</a:t>
            </a:r>
            <a:r>
              <a:rPr lang="en" sz="1200"/>
              <a:t> [ “starttime”,”stoptime”, “tripduration”, “from_station_id”, “to_station_id” , “usertype”, “birthyear” 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weather.csv: </a:t>
            </a:r>
            <a:r>
              <a:rPr lang="en" sz="1100"/>
              <a:t> [ “Max_Temp”, “Min_Temp” , “Max_Gust_Wind_Speed” , “Events” 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599" y="2162175"/>
            <a:ext cx="2508225" cy="8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Glimpse of the data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those 688 days,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There are 236,065 trips,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4,731,578 hours of riding,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With an average of 20 minutes per trip,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Done by 61.9% annual members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124" y="1546900"/>
            <a:ext cx="3843174" cy="204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Cleaning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2063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We had to clean inside the data sets to make them usable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225225"/>
            <a:ext cx="5895900" cy="33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/>
              <a:t>Check the accuracy of data: Duplicates in trip_id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/>
              <a:t>Datetime format: “10/13/14 10:48” → “2014-10-13 10:48:00”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/>
              <a:t>Create columns:  “start_year”, “start_weekday” ,”age”</a:t>
            </a:r>
            <a:r>
              <a:rPr lang="en" sz="1400"/>
              <a:t>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/>
              <a:t>Inconsistency in weather.Events: “</a:t>
            </a:r>
            <a:r>
              <a:rPr lang="en" sz="1400"/>
              <a:t>Rain, Snow”</a:t>
            </a:r>
            <a:r>
              <a:rPr lang="en" sz="1400"/>
              <a:t> → “Rain-Snow”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/>
              <a:t>Buckets for temperatures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>
                <a:highlight>
                  <a:srgbClr val="FFFFFF"/>
                </a:highlight>
              </a:rPr>
              <a:t>Station names: 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Burke Museum / E Stevens Way NE &amp; Memorial Way NE →</a:t>
            </a:r>
            <a:r>
              <a:rPr lang="en" sz="1400">
                <a:highlight>
                  <a:srgbClr val="FFFFFF"/>
                </a:highlight>
              </a:rPr>
              <a:t> 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E Harrison St &amp; Broadway Ave 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900" y="1190025"/>
            <a:ext cx="2900700" cy="3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4039250" y="1072800"/>
            <a:ext cx="40482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Left merge on ‘starttime’ and “date”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trip_df + weather_df =&gt; trip_weather_df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trip_weather_df + from_station_df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			+ to</a:t>
            </a:r>
            <a:r>
              <a:rPr lang="en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_station_df </a:t>
            </a:r>
          </a:p>
          <a:p>
            <a:pPr indent="0" lvl="0" marL="2286000" rtl="0">
              <a:spcBef>
                <a:spcPts val="0"/>
              </a:spcBef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=&gt; cycle_df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Left merge</a:t>
            </a:r>
            <a:r>
              <a:rPr lang="en">
                <a:solidFill>
                  <a:schemeClr val="dk1"/>
                </a:solidFill>
              </a:rPr>
              <a:t> 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“from_station” and “to_station”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latin typeface="Bree Serif"/>
                <a:ea typeface="Bree Serif"/>
                <a:cs typeface="Bree Serif"/>
                <a:sym typeface="Bree Serif"/>
              </a:rPr>
              <a:t>C</a:t>
            </a:r>
            <a:r>
              <a:rPr b="1" lang="en">
                <a:latin typeface="Bree Serif"/>
                <a:ea typeface="Bree Serif"/>
                <a:cs typeface="Bree Serif"/>
                <a:sym typeface="Bree Serif"/>
              </a:rPr>
              <a:t>ycle_df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Bree Serif"/>
              <a:ea typeface="Bree Serif"/>
              <a:cs typeface="Bree Serif"/>
              <a:sym typeface="Bree Serif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latin typeface="Bree Serif"/>
                <a:ea typeface="Bree Serif"/>
                <a:cs typeface="Bree Serif"/>
                <a:sym typeface="Bree Serif"/>
              </a:rPr>
              <a:t>227954 rows and 65 columns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24" y="683422"/>
            <a:ext cx="2321024" cy="12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